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263" r:id="rId3"/>
    <p:sldId id="264" r:id="rId4"/>
    <p:sldId id="265" r:id="rId5"/>
    <p:sldId id="266" r:id="rId6"/>
    <p:sldId id="257" r:id="rId7"/>
    <p:sldId id="268" r:id="rId8"/>
    <p:sldId id="267" r:id="rId9"/>
    <p:sldId id="260" r:id="rId10"/>
    <p:sldId id="269" r:id="rId11"/>
    <p:sldId id="272" r:id="rId12"/>
    <p:sldId id="273" r:id="rId13"/>
    <p:sldId id="275" r:id="rId14"/>
    <p:sldId id="276" r:id="rId15"/>
    <p:sldId id="281" r:id="rId16"/>
    <p:sldId id="282" r:id="rId17"/>
    <p:sldId id="274" r:id="rId18"/>
    <p:sldId id="277" r:id="rId19"/>
    <p:sldId id="270" r:id="rId20"/>
    <p:sldId id="278" r:id="rId21"/>
    <p:sldId id="279" r:id="rId22"/>
    <p:sldId id="271" r:id="rId23"/>
    <p:sldId id="280" r:id="rId24"/>
    <p:sldId id="262" r:id="rId25"/>
    <p:sldId id="261" r:id="rId26"/>
    <p:sldId id="2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247"/>
  </p:normalViewPr>
  <p:slideViewPr>
    <p:cSldViewPr snapToGrid="0" snapToObjects="1">
      <p:cViewPr varScale="1">
        <p:scale>
          <a:sx n="88" d="100"/>
          <a:sy n="88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5F5E5-2454-0248-9CD9-75D394047303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3B306-4941-BB4F-8E28-E787EBA2D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8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Accuracy not precisely</a:t>
            </a:r>
            <a:r>
              <a:rPr lang="en-US" baseline="0" dirty="0" smtClean="0"/>
              <a:t> model errors(e.g. by scale..)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3B306-4941-BB4F-8E28-E787EBA2D3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8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Takeaway</a:t>
            </a:r>
          </a:p>
          <a:p>
            <a:r>
              <a:rPr lang="en-US" dirty="0" smtClean="0"/>
              <a:t>lessons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3B306-4941-BB4F-8E28-E787EBA2D3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7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9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3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5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8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9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9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62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2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E9B16-86A2-1846-BD99-D50C8BE35F7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4AF64-F605-0244-B44B-2668B0860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Recommendation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Zining Wang, </a:t>
            </a:r>
            <a:r>
              <a:rPr lang="en-US" dirty="0" err="1" smtClean="0"/>
              <a:t>Jiayu</a:t>
            </a:r>
            <a:r>
              <a:rPr lang="en-US" dirty="0" smtClean="0"/>
              <a:t> Yao, </a:t>
            </a:r>
            <a:r>
              <a:rPr lang="en-US" dirty="0" err="1" smtClean="0"/>
              <a:t>Qiyang</a:t>
            </a:r>
            <a:r>
              <a:rPr lang="en-US" dirty="0" smtClean="0"/>
              <a:t>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XGBoost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3.Experimental 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Dummy Code</a:t>
            </a:r>
          </a:p>
          <a:p>
            <a:r>
              <a:rPr lang="en-US" dirty="0" smtClean="0"/>
              <a:t>Imputation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82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Train/Test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80% train, 20% test</a:t>
            </a:r>
          </a:p>
          <a:p>
            <a:r>
              <a:rPr lang="en-US" dirty="0" smtClean="0"/>
              <a:t>Same train/test set for all methods</a:t>
            </a:r>
          </a:p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root mean square </a:t>
            </a:r>
            <a:r>
              <a:rPr lang="en-US" dirty="0"/>
              <a:t>error </a:t>
            </a:r>
            <a:r>
              <a:rPr lang="en-US" dirty="0" smtClean="0"/>
              <a:t>(RMSE)</a:t>
            </a:r>
          </a:p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9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5436600" cy="3650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216128" cy="35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9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Plots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16" y="1867821"/>
            <a:ext cx="6107202" cy="43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9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RMSE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8201025" y="657225"/>
            <a:ext cx="1700212" cy="5700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352597" y="4383315"/>
            <a:ext cx="54864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01237" y="4198649"/>
            <a:ext cx="2290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SVD + bias </a:t>
            </a:r>
            <a:r>
              <a:rPr lang="en-US" sz="2000" dirty="0" smtClean="0"/>
              <a:t>0.8977</a:t>
            </a:r>
            <a:endParaRPr lang="en-US" sz="2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400448" y="3403601"/>
            <a:ext cx="54864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49088" y="3218935"/>
            <a:ext cx="2242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Simple SVD 0.9620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4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4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Preprocessing user/movie info</a:t>
            </a:r>
          </a:p>
          <a:p>
            <a:r>
              <a:rPr lang="en-US" dirty="0" smtClean="0"/>
              <a:t>Deal with missing values</a:t>
            </a:r>
          </a:p>
          <a:p>
            <a:r>
              <a:rPr lang="en-US" dirty="0" smtClean="0"/>
              <a:t>Defining distance metrics for KNN</a:t>
            </a:r>
          </a:p>
          <a:p>
            <a:r>
              <a:rPr lang="en-US" dirty="0" smtClean="0"/>
              <a:t>Running time and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Intro &amp;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get dummy variables for zip code?</a:t>
            </a:r>
          </a:p>
          <a:p>
            <a:r>
              <a:rPr lang="en-US" dirty="0" smtClean="0"/>
              <a:t>Imputation for missing values</a:t>
            </a:r>
          </a:p>
          <a:p>
            <a:r>
              <a:rPr lang="en-US" dirty="0" smtClean="0"/>
              <a:t>How to incorporate temporal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smart ways to preprocess data</a:t>
            </a:r>
          </a:p>
          <a:p>
            <a:r>
              <a:rPr lang="en-US" dirty="0" smtClean="0"/>
              <a:t>Ensemble</a:t>
            </a:r>
          </a:p>
          <a:p>
            <a:r>
              <a:rPr lang="en-US" dirty="0" smtClean="0"/>
              <a:t>Try advanced models (if we have time..)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5.Q &amp; 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99" r="-1" b="-1"/>
          <a:stretch/>
        </p:blipFill>
        <p:spPr>
          <a:xfrm>
            <a:off x="5613433" y="957943"/>
            <a:ext cx="5431940" cy="4942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35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Baseline: Global Mean	</a:t>
            </a:r>
            <a:r>
              <a:rPr lang="en-US" dirty="0" err="1" smtClean="0"/>
              <a:t>Qiyang</a:t>
            </a:r>
            <a:r>
              <a:rPr lang="en-US" dirty="0" smtClean="0"/>
              <a:t>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KNN:</a:t>
            </a:r>
          </a:p>
          <a:p>
            <a:r>
              <a:rPr lang="en-US" sz="1800" dirty="0" smtClean="0"/>
              <a:t>Just use global mean to guess...</a:t>
            </a:r>
          </a:p>
          <a:p>
            <a:r>
              <a:rPr lang="en-US" sz="1800" dirty="0" smtClean="0"/>
              <a:t>test RMSE = 1.12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906" y="84931"/>
            <a:ext cx="1904729" cy="1885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Baseline: KNN	</a:t>
            </a:r>
            <a:r>
              <a:rPr lang="en-US" dirty="0" err="1" smtClean="0"/>
              <a:t>Jiayu</a:t>
            </a:r>
            <a:r>
              <a:rPr lang="en-US" dirty="0" smtClean="0"/>
              <a:t> Yao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KNN:</a:t>
            </a:r>
          </a:p>
          <a:p>
            <a:r>
              <a:rPr lang="en-US" sz="1800" dirty="0" smtClean="0"/>
              <a:t>k = 100</a:t>
            </a:r>
          </a:p>
          <a:p>
            <a:r>
              <a:rPr lang="en-US" sz="1800" dirty="0" smtClean="0"/>
              <a:t>test RMSE = 1.1177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906" y="84931"/>
            <a:ext cx="1904729" cy="1885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Baseline: 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SVD:</a:t>
            </a:r>
          </a:p>
          <a:p>
            <a:r>
              <a:rPr lang="en-US" sz="1800" dirty="0" smtClean="0"/>
              <a:t>k = numbers of </a:t>
            </a:r>
            <a:r>
              <a:rPr lang="en-US" sz="1800" dirty="0" err="1" smtClean="0"/>
              <a:t>eigen</a:t>
            </a:r>
            <a:r>
              <a:rPr lang="en-US" sz="1800" dirty="0" smtClean="0"/>
              <a:t> values we take</a:t>
            </a:r>
          </a:p>
          <a:p>
            <a:r>
              <a:rPr lang="en-US" sz="1800" dirty="0" smtClean="0"/>
              <a:t>test RMSE = 0.9626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906" y="84931"/>
            <a:ext cx="1904729" cy="1885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56" y="2249186"/>
            <a:ext cx="5318760" cy="36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Problem</a:t>
            </a:r>
            <a:endParaRPr lang="en-US" sz="1800" b="1" dirty="0" smtClean="0"/>
          </a:p>
          <a:p>
            <a:r>
              <a:rPr lang="en-US" sz="1800" dirty="0" smtClean="0"/>
              <a:t>User</a:t>
            </a:r>
            <a:r>
              <a:rPr lang="en-US" sz="1800" dirty="0" smtClean="0"/>
              <a:t>, Movie 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dirty="0" smtClean="0"/>
              <a:t> Rating(1-5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Given: History ratings dataset</a:t>
            </a:r>
            <a:endParaRPr lang="en-US" sz="1800" dirty="0" smtClean="0"/>
          </a:p>
          <a:p>
            <a:r>
              <a:rPr lang="en-US" sz="1800" dirty="0" smtClean="0"/>
              <a:t>Given: User &amp; Movie information</a:t>
            </a:r>
            <a:endParaRPr lang="en-US" sz="1800" dirty="0" smtClean="0"/>
          </a:p>
          <a:p>
            <a:r>
              <a:rPr lang="en-US" sz="1800" dirty="0" smtClean="0"/>
              <a:t>Objective: Predict ratings and reduce error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Applications</a:t>
            </a:r>
            <a:endParaRPr lang="en-US" sz="1800" b="1" dirty="0" smtClean="0"/>
          </a:p>
          <a:p>
            <a:pPr lvl="0"/>
            <a:r>
              <a:rPr lang="en-US" sz="1800" dirty="0" smtClean="0"/>
              <a:t>Recommend different movies to different users </a:t>
            </a:r>
          </a:p>
          <a:p>
            <a:pPr lvl="0"/>
            <a:r>
              <a:rPr lang="en-US" sz="1800" u="none" strike="noStrike" dirty="0" smtClean="0">
                <a:effectLst/>
              </a:rPr>
              <a:t>Find top 10 favorite movies</a:t>
            </a:r>
          </a:p>
          <a:p>
            <a:pPr lvl="0"/>
            <a:r>
              <a:rPr lang="en-US" sz="1800" dirty="0" smtClean="0"/>
              <a:t>Personalized recommendations</a:t>
            </a:r>
            <a:endParaRPr lang="en-US" sz="1800" u="none" strike="noStrike" dirty="0" smtClean="0">
              <a:effectLst/>
            </a:endParaRP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906" y="84931"/>
            <a:ext cx="1904729" cy="1885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16" y="2831452"/>
            <a:ext cx="3164379" cy="2724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21337" y="5062654"/>
            <a:ext cx="434897" cy="367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087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Dataset:</a:t>
            </a:r>
          </a:p>
          <a:p>
            <a:r>
              <a:rPr lang="en-US" sz="1800" dirty="0" smtClean="0"/>
              <a:t>1 </a:t>
            </a:r>
            <a:r>
              <a:rPr lang="en-US" sz="1800" dirty="0" smtClean="0"/>
              <a:t>M dataset by </a:t>
            </a:r>
            <a:r>
              <a:rPr lang="en-US" sz="1800" dirty="0" err="1" smtClean="0"/>
              <a:t>Grouplens</a:t>
            </a:r>
            <a:r>
              <a:rPr lang="en-US" sz="1800" dirty="0" smtClean="0">
                <a:effectLst/>
              </a:rPr>
              <a:t> </a:t>
            </a:r>
            <a:endParaRPr lang="en-US" sz="1800" dirty="0" smtClean="0">
              <a:effectLst/>
            </a:endParaRPr>
          </a:p>
          <a:p>
            <a:r>
              <a:rPr lang="en-US" sz="1800" dirty="0" smtClean="0"/>
              <a:t>6040 users, 3952 movies</a:t>
            </a:r>
            <a:endParaRPr lang="en-US" sz="1800" dirty="0" smtClean="0">
              <a:effectLst/>
            </a:endParaRPr>
          </a:p>
          <a:p>
            <a:r>
              <a:rPr lang="en-US" sz="1800" dirty="0" smtClean="0"/>
              <a:t>User id, movie id, ratings</a:t>
            </a:r>
          </a:p>
          <a:p>
            <a:r>
              <a:rPr lang="en-US" sz="1800" dirty="0" smtClean="0"/>
              <a:t>Additional </a:t>
            </a:r>
            <a:r>
              <a:rPr lang="en-US" sz="1800" dirty="0" smtClean="0"/>
              <a:t>user and </a:t>
            </a:r>
            <a:r>
              <a:rPr lang="en-US" sz="1800" dirty="0" smtClean="0"/>
              <a:t>movie information</a:t>
            </a:r>
          </a:p>
          <a:p>
            <a:endParaRPr lang="en-US" sz="1800" b="1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906" y="84931"/>
            <a:ext cx="1904729" cy="1885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04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Methods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9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Methods</a:t>
            </a:r>
            <a:r>
              <a:rPr lang="en-US" sz="1800" b="1" dirty="0" smtClean="0"/>
              <a:t>:</a:t>
            </a:r>
          </a:p>
          <a:p>
            <a:pPr lvl="0"/>
            <a:r>
              <a:rPr lang="en-US" sz="1800" dirty="0" smtClean="0"/>
              <a:t>Global average/Movie average/User Average</a:t>
            </a:r>
            <a:endParaRPr lang="en-US" sz="1800" dirty="0" smtClean="0"/>
          </a:p>
          <a:p>
            <a:pPr lvl="0"/>
            <a:r>
              <a:rPr lang="en-US" sz="1800" dirty="0" smtClean="0"/>
              <a:t>K </a:t>
            </a:r>
            <a:r>
              <a:rPr lang="en-US" sz="1800" dirty="0"/>
              <a:t>Nearest Neighbor (KNN)</a:t>
            </a:r>
            <a:endParaRPr lang="en-US" sz="1800" u="none" strike="noStrike" dirty="0" smtClean="0">
              <a:effectLst/>
            </a:endParaRPr>
          </a:p>
          <a:p>
            <a:pPr lvl="0"/>
            <a:r>
              <a:rPr lang="en-US" sz="1800" dirty="0"/>
              <a:t>Singular Vector Decomposition (SVD)</a:t>
            </a:r>
            <a:endParaRPr lang="en-US" sz="1800" u="none" strike="noStrike" dirty="0" smtClean="0">
              <a:effectLst/>
            </a:endParaRPr>
          </a:p>
          <a:p>
            <a:pPr lvl="0"/>
            <a:r>
              <a:rPr lang="en-US" sz="1800" dirty="0" err="1" smtClean="0"/>
              <a:t>XGBoost</a:t>
            </a:r>
            <a:endParaRPr lang="en-US" sz="1800" u="none" strike="noStrike" dirty="0" smtClean="0">
              <a:effectLst/>
            </a:endParaRPr>
          </a:p>
          <a:p>
            <a:pPr lvl="0"/>
            <a:r>
              <a:rPr lang="en-US" sz="1800" dirty="0" smtClean="0"/>
              <a:t>Ensemble/Hybrid </a:t>
            </a:r>
            <a:r>
              <a:rPr lang="en-US" sz="1800" dirty="0"/>
              <a:t>Recommendation System </a:t>
            </a:r>
            <a:r>
              <a:rPr lang="en-US" sz="1800" dirty="0" smtClean="0"/>
              <a:t>Methodology</a:t>
            </a:r>
          </a:p>
          <a:p>
            <a:pPr lvl="0"/>
            <a:r>
              <a:rPr lang="en-US" sz="1800" u="none" strike="noStrike" dirty="0" smtClean="0">
                <a:effectLst/>
              </a:rPr>
              <a:t>Novel ideas..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534937" y="6311900"/>
            <a:ext cx="438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Zining Wang,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Jiayu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Yao,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Qiyang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9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Only Using Average...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Predict every rating by global average/movie average/user Average</a:t>
            </a:r>
          </a:p>
          <a:p>
            <a:pPr lvl="0"/>
            <a:r>
              <a:rPr lang="en-US" dirty="0" smtClean="0"/>
              <a:t>Baseline 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1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Simple SVD</a:t>
            </a:r>
            <a:endParaRPr lang="en-US" sz="2000" b="1" dirty="0"/>
          </a:p>
          <a:p>
            <a:r>
              <a:rPr lang="en-US" sz="2000" dirty="0" smtClean="0"/>
              <a:t>Factorized the movie-user matrix</a:t>
            </a:r>
          </a:p>
          <a:p>
            <a:r>
              <a:rPr lang="en-US" sz="2000" dirty="0" smtClean="0"/>
              <a:t>Impute missing values with average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SVD + bias</a:t>
            </a:r>
            <a:endParaRPr lang="en-US" sz="2000" b="1" dirty="0"/>
          </a:p>
          <a:p>
            <a:r>
              <a:rPr lang="en-US" sz="2000" dirty="0" smtClean="0"/>
              <a:t>Incorporate user/movie bias </a:t>
            </a:r>
          </a:p>
          <a:p>
            <a:r>
              <a:rPr lang="en-US" sz="2000" dirty="0" smtClean="0"/>
              <a:t>Randomly initialize matrices</a:t>
            </a:r>
          </a:p>
          <a:p>
            <a:r>
              <a:rPr lang="en-US" sz="2000" dirty="0" smtClean="0"/>
              <a:t>Set default user/movie bias vectors</a:t>
            </a:r>
          </a:p>
          <a:p>
            <a:r>
              <a:rPr lang="en-US" sz="2000" dirty="0" smtClean="0"/>
              <a:t>Use gradient descent to find P,Q and bias</a:t>
            </a:r>
          </a:p>
          <a:p>
            <a:r>
              <a:rPr lang="en-US" sz="2000" dirty="0" smtClean="0"/>
              <a:t>Update for certain iterations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001" y="638495"/>
            <a:ext cx="6099025" cy="2104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6" y="3201988"/>
            <a:ext cx="5715000" cy="115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6" y="4717834"/>
            <a:ext cx="5662814" cy="10989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225" y="720402"/>
            <a:ext cx="6688576" cy="22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379</Words>
  <Application>Microsoft Macintosh PowerPoint</Application>
  <PresentationFormat>Widescreen</PresentationFormat>
  <Paragraphs>106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DengXian Light</vt:lpstr>
      <vt:lpstr>Wingdings</vt:lpstr>
      <vt:lpstr>Arial</vt:lpstr>
      <vt:lpstr>Office Theme</vt:lpstr>
      <vt:lpstr>Recommendation System</vt:lpstr>
      <vt:lpstr>1. Intro &amp; Background</vt:lpstr>
      <vt:lpstr>Recommendation System</vt:lpstr>
      <vt:lpstr>Dataset</vt:lpstr>
      <vt:lpstr>2. Methods</vt:lpstr>
      <vt:lpstr>Recommendation System</vt:lpstr>
      <vt:lpstr>Only Using Average...</vt:lpstr>
      <vt:lpstr>KNN</vt:lpstr>
      <vt:lpstr>SVD</vt:lpstr>
      <vt:lpstr>XGBoost</vt:lpstr>
      <vt:lpstr>3.Experimental Results</vt:lpstr>
      <vt:lpstr>Preprocessing Techniques</vt:lpstr>
      <vt:lpstr>Train/Test Split</vt:lpstr>
      <vt:lpstr>Evaluation Metrics</vt:lpstr>
      <vt:lpstr>Plots</vt:lpstr>
      <vt:lpstr>Plots</vt:lpstr>
      <vt:lpstr>Result Comparison</vt:lpstr>
      <vt:lpstr>4.Discussion</vt:lpstr>
      <vt:lpstr>Key Challenges</vt:lpstr>
      <vt:lpstr>Problems</vt:lpstr>
      <vt:lpstr>Next step</vt:lpstr>
      <vt:lpstr>5.Q &amp; A</vt:lpstr>
      <vt:lpstr>Thank you!</vt:lpstr>
      <vt:lpstr>Baseline: Global Mean Qiyang Li</vt:lpstr>
      <vt:lpstr>Baseline: KNN Jiayu Yao</vt:lpstr>
      <vt:lpstr>Baseline: SVD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Zining</dc:creator>
  <cp:lastModifiedBy>Wang, Zining</cp:lastModifiedBy>
  <cp:revision>51</cp:revision>
  <dcterms:created xsi:type="dcterms:W3CDTF">2017-03-13T20:38:37Z</dcterms:created>
  <dcterms:modified xsi:type="dcterms:W3CDTF">2017-04-18T04:11:47Z</dcterms:modified>
</cp:coreProperties>
</file>